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2B_10B548B8.xml" ContentType="application/vnd.ms-powerpoint.comments+xml"/>
  <Override PartName="/ppt/notesSlides/notesSlide7.xml" ContentType="application/vnd.openxmlformats-officedocument.presentationml.notesSlide+xml"/>
  <Override PartName="/ppt/comments/modernComment_12E_5295E031.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3" r:id="rId40"/>
    <p:sldId id="335" r:id="rId41"/>
    <p:sldId id="321" r:id="rId42"/>
    <p:sldId id="322" r:id="rId43"/>
    <p:sldId id="323" r:id="rId44"/>
    <p:sldId id="336"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C46991-60AC-F65D-6F58-69BF5352505F}" name="Salt .." initials="S." userId="35ba12d9f83ba430"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p:restoredTop sz="85169"/>
  </p:normalViewPr>
  <p:slideViewPr>
    <p:cSldViewPr snapToGrid="0" snapToObjects="1">
      <p:cViewPr varScale="1">
        <p:scale>
          <a:sx n="132" d="100"/>
          <a:sy n="132" d="100"/>
        </p:scale>
        <p:origin x="148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omments/modernComment_12B_10B548B8.xml><?xml version="1.0" encoding="utf-8"?>
<p188:cmLst xmlns:a="http://schemas.openxmlformats.org/drawingml/2006/main" xmlns:r="http://schemas.openxmlformats.org/officeDocument/2006/relationships" xmlns:p188="http://schemas.microsoft.com/office/powerpoint/2018/8/main">
  <p188:cm id="{4FD594AE-6713-1841-A1A0-F1655CDF4277}" authorId="{21C46991-60AC-F65D-6F58-69BF5352505F}" created="2024-12-30T10:25:57.125">
    <ac:deMkLst xmlns:ac="http://schemas.microsoft.com/office/drawing/2013/main/command">
      <pc:docMk xmlns:pc="http://schemas.microsoft.com/office/powerpoint/2013/main/command"/>
      <pc:sldMk xmlns:pc="http://schemas.microsoft.com/office/powerpoint/2013/main/command" cId="280316088" sldId="299"/>
      <ac:picMk id="1026" creationId="{503B6A3E-833C-F490-55D4-09769B5EABCC}"/>
    </ac:deMkLst>
    <p188:txBody>
      <a:bodyPr/>
      <a:lstStyle/>
      <a:p>
        <a:r>
          <a:rPr lang="en-US"/>
          <a:t>Credit flow chart to Ipcagr1d.
flowcharts/spacex_data_collection_API.png</a:t>
        </a:r>
      </a:p>
    </p188:txBody>
  </p188:cm>
</p188:cmLst>
</file>

<file path=ppt/comments/modernComment_12E_5295E031.xml><?xml version="1.0" encoding="utf-8"?>
<p188:cmLst xmlns:a="http://schemas.openxmlformats.org/drawingml/2006/main" xmlns:r="http://schemas.openxmlformats.org/officeDocument/2006/relationships" xmlns:p188="http://schemas.microsoft.com/office/powerpoint/2018/8/main">
  <p188:cm id="{7E22F9F7-6B08-FD45-87E2-833EEF093EA7}" authorId="{21C46991-60AC-F65D-6F58-69BF5352505F}" created="2024-12-30T10:27:48.434">
    <ac:deMkLst xmlns:ac="http://schemas.microsoft.com/office/drawing/2013/main/command">
      <pc:docMk xmlns:pc="http://schemas.microsoft.com/office/powerpoint/2013/main/command"/>
      <pc:sldMk xmlns:pc="http://schemas.microsoft.com/office/powerpoint/2013/main/command" cId="1385553969" sldId="302"/>
      <ac:picMk id="2052" creationId="{95A6E439-40D2-3D8D-DAF4-1E23623DAAD3}"/>
    </ac:deMkLst>
    <p188:txBody>
      <a:bodyPr/>
      <a:lstStyle/>
      <a:p>
        <a:r>
          <a:rPr lang="en-US"/>
          <a:t>Credit flow chart to Ipcagr1d.
flowcharts/spacex_web_scraping.png</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636892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59923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56516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97688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256085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548319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656848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298218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002114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703761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575020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4031147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38352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65268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704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31941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62808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01418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649904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Pipbytes/IBM-Data-Science-Capstone-SpaceX/blob/main/SpaceX%20%20classification%20prediction/02-spacex-Data%20wrangling-v2.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github.com/Pipbytes/IBM-Data-Science-Capstone-SpaceX/blob/main/SpaceX%20%20classification%20prediction/03b-spacex-eda-dataviz-v2.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Pipbytes/IBM-Data-Science-Capstone-SpaceX/blob/main/SpaceX%20%20classification%20prediction/03a-spacex-eda-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github.com/Pipbytes/IBM-Data-Science-Capstone-SpaceX/blob/main/SpaceX%20%20classification%20prediction/04b-spacex-dashboard-ploty-v2.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Pipbytes/IBM-Data-Science-Capstone-SpaceX/blob/main/SpaceX%20%20classification%20prediction/05-spacex-Machine-Learning-Prediction-v1.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Pipbytes/IBM-Data-Science-Capstone-SpaceX/blob/main/SpaceX%20%20classification%20prediction/01a-spacex-data-collection-api-v2.ipynb" TargetMode="External"/></Relationships>
</file>

<file path=ppt/slides/_rels/slide8.xml.rels><?xml version="1.0" encoding="UTF-8" standalone="yes"?>
<Relationships xmlns="http://schemas.openxmlformats.org/package/2006/relationships"><Relationship Id="rId3" Type="http://schemas.microsoft.com/office/2018/10/relationships/comments" Target="../comments/modernComment_12B_10B548B8.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2E_5295E031.xml"/><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github.com/Pipbytes/IBM-Data-Science-Capstone-SpaceX/blob/main/SpaceX%20%20classification%20prediction/01b-spacex-data-collection-webscraping.ipynb"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Chua Han Xian</a:t>
            </a:r>
          </a:p>
          <a:p>
            <a:r>
              <a:rPr lang="en-US" dirty="0">
                <a:solidFill>
                  <a:schemeClr val="bg2"/>
                </a:solidFill>
                <a:latin typeface="Abadi" panose="020B0604020104020204" pitchFamily="34" charset="0"/>
                <a:ea typeface="SF Pro" pitchFamily="2" charset="0"/>
                <a:cs typeface="SF Pro" pitchFamily="2" charset="0"/>
              </a:rPr>
              <a:t>30 Dec 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dirty="0">
                <a:solidFill>
                  <a:schemeClr val="accent3">
                    <a:lumMod val="25000"/>
                  </a:schemeClr>
                </a:solidFill>
                <a:latin typeface="Abadi" panose="020B0604020104020204" pitchFamily="34" charset="0"/>
              </a:rPr>
              <a:t>Identified the percentage of missing values for each features. </a:t>
            </a:r>
          </a:p>
          <a:p>
            <a:r>
              <a:rPr lang="en-US" sz="2200" dirty="0">
                <a:solidFill>
                  <a:schemeClr val="accent3">
                    <a:lumMod val="25000"/>
                  </a:schemeClr>
                </a:solidFill>
                <a:latin typeface="Abadi" panose="020B0604020104020204" pitchFamily="34" charset="0"/>
              </a:rPr>
              <a:t>Identified features which are numerical and categorical.</a:t>
            </a:r>
          </a:p>
          <a:p>
            <a:r>
              <a:rPr lang="en-US" sz="2200" dirty="0">
                <a:solidFill>
                  <a:schemeClr val="accent3">
                    <a:lumMod val="25000"/>
                  </a:schemeClr>
                </a:solidFill>
                <a:latin typeface="Abadi" panose="020B0604020104020204" pitchFamily="34" charset="0"/>
              </a:rPr>
              <a:t>Calculated the number of launches for each site, and occurrence of each orbit type.</a:t>
            </a:r>
          </a:p>
          <a:p>
            <a:r>
              <a:rPr lang="en-US" sz="2200" dirty="0">
                <a:solidFill>
                  <a:schemeClr val="accent3">
                    <a:lumMod val="25000"/>
                  </a:schemeClr>
                </a:solidFill>
                <a:latin typeface="Abadi" panose="020B0604020104020204" pitchFamily="34" charset="0"/>
              </a:rPr>
              <a:t>Create a new landing outcome label from the outcome column.</a:t>
            </a:r>
          </a:p>
          <a:p>
            <a:r>
              <a:rPr lang="en-US" sz="2200" dirty="0">
                <a:solidFill>
                  <a:schemeClr val="accent3">
                    <a:lumMod val="25000"/>
                  </a:schemeClr>
                </a:solidFill>
                <a:latin typeface="Abadi" panose="020B0604020104020204" pitchFamily="34" charset="0"/>
              </a:rPr>
              <a:t>Exported the results to csv.</a:t>
            </a:r>
          </a:p>
          <a:p>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hlinkClick r:id="rId4"/>
              </a:rPr>
              <a:t>https://github.com/Pipbytes/IBM-Data-Science-Capstone-SpaceX/blob/main/SpaceX%20%20classification%20prediction/02-spacex-Data%20wrangling-v2.ipynb</a:t>
            </a:r>
            <a:r>
              <a:rPr lang="en-US" sz="2200" dirty="0">
                <a:solidFill>
                  <a:schemeClr val="accent3">
                    <a:lumMod val="25000"/>
                  </a:schemeClr>
                </a:solidFill>
                <a:latin typeface="Abadi" panose="020B0604020104020204" pitchFamily="34" charset="0"/>
              </a:rPr>
              <a:t> </a:t>
            </a:r>
          </a:p>
          <a:p>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62899" y="5945948"/>
            <a:ext cx="2743200" cy="401638"/>
          </a:xfrm>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6121" y="1840174"/>
            <a:ext cx="9745589" cy="4079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Explored the data by visualizing the relationship between flight numbers, payload mass, launch site, and orbit type using scatterplots. </a:t>
            </a:r>
          </a:p>
          <a:p>
            <a:pPr>
              <a:lnSpc>
                <a:spcPct val="100000"/>
              </a:lnSpc>
              <a:spcBef>
                <a:spcPts val="1400"/>
              </a:spcBef>
            </a:pPr>
            <a:r>
              <a:rPr lang="en-US" sz="2200" dirty="0">
                <a:solidFill>
                  <a:schemeClr val="accent3">
                    <a:lumMod val="25000"/>
                  </a:schemeClr>
                </a:solidFill>
                <a:latin typeface="Abadi"/>
              </a:rPr>
              <a:t>Use bar chart to rank the success rate of each orbit type, and line chart to plot the yearly success trends.</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a:p>
            <a:endParaRPr lang="en-US" dirty="0"/>
          </a:p>
          <a:p>
            <a:pPr marL="0" indent="0">
              <a:buNone/>
            </a:pPr>
            <a:endParaRPr lang="en-US" dirty="0">
              <a:hlinkClick r:id="rId4"/>
            </a:endParaRPr>
          </a:p>
          <a:p>
            <a:pPr marL="0" indent="0">
              <a:buNone/>
            </a:pPr>
            <a:r>
              <a:rPr lang="en-US" sz="1800" dirty="0">
                <a:hlinkClick r:id="rId4"/>
              </a:rPr>
              <a:t>https://github.com/Pipbytes/IBM-Data-Science-Capstone-SpaceX/blob/main/SpaceX%20%20classification%20prediction/03b-spacex-eda-dataviz-v2.ipynb</a:t>
            </a:r>
            <a:r>
              <a:rPr lang="en-US" sz="1800" dirty="0"/>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3074" name="Picture 2">
            <a:extLst>
              <a:ext uri="{FF2B5EF4-FFF2-40B4-BE49-F238E27FC236}">
                <a16:creationId xmlns:a16="http://schemas.microsoft.com/office/drawing/2014/main" id="{C1A91B4D-39A6-0B60-7196-3B43067A9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011" y="3589572"/>
            <a:ext cx="5039118" cy="22098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455DC6F-91C8-BDF1-0EBA-7397842E8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8904" y="3561045"/>
            <a:ext cx="4270339" cy="222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SpaceX dataset into SQL lite3 database directly from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environment.</a:t>
            </a:r>
          </a:p>
          <a:p>
            <a:pPr>
              <a:lnSpc>
                <a:spcPct val="100000"/>
              </a:lnSpc>
              <a:spcBef>
                <a:spcPts val="1400"/>
              </a:spcBef>
            </a:pPr>
            <a:r>
              <a:rPr lang="en-US" sz="2200" dirty="0">
                <a:solidFill>
                  <a:schemeClr val="accent3">
                    <a:lumMod val="25000"/>
                  </a:schemeClr>
                </a:solidFill>
                <a:latin typeface="Abadi"/>
              </a:rPr>
              <a:t>Use SQL query for EDA, and derived valuable insights such as:</a:t>
            </a:r>
          </a:p>
          <a:p>
            <a:pPr lvl="1">
              <a:lnSpc>
                <a:spcPct val="100000"/>
              </a:lnSpc>
              <a:spcBef>
                <a:spcPts val="1400"/>
              </a:spcBef>
            </a:pPr>
            <a:r>
              <a:rPr lang="en-US" sz="1800" dirty="0">
                <a:solidFill>
                  <a:schemeClr val="accent3">
                    <a:lumMod val="25000"/>
                  </a:schemeClr>
                </a:solidFill>
                <a:latin typeface="Abadi"/>
              </a:rPr>
              <a:t>Identify the unique launch site names used in space missions.</a:t>
            </a:r>
          </a:p>
          <a:p>
            <a:pPr lvl="1">
              <a:lnSpc>
                <a:spcPct val="100000"/>
              </a:lnSpc>
              <a:spcBef>
                <a:spcPts val="1400"/>
              </a:spcBef>
            </a:pPr>
            <a:r>
              <a:rPr lang="en-US" sz="1800" dirty="0">
                <a:solidFill>
                  <a:schemeClr val="accent3">
                    <a:lumMod val="25000"/>
                  </a:schemeClr>
                </a:solidFill>
                <a:latin typeface="Abadi"/>
              </a:rPr>
              <a:t>Calculate the total payload mass carried by NASA (CRS) boosters.</a:t>
            </a:r>
          </a:p>
          <a:p>
            <a:pPr lvl="1">
              <a:lnSpc>
                <a:spcPct val="100000"/>
              </a:lnSpc>
              <a:spcBef>
                <a:spcPts val="1400"/>
              </a:spcBef>
            </a:pPr>
            <a:r>
              <a:rPr lang="en-US" sz="1800" dirty="0">
                <a:solidFill>
                  <a:schemeClr val="accent3">
                    <a:lumMod val="25000"/>
                  </a:schemeClr>
                </a:solidFill>
                <a:latin typeface="Abadi"/>
              </a:rPr>
              <a:t>Determine the average payload mass for booster version F9 v1.1.</a:t>
            </a:r>
          </a:p>
          <a:p>
            <a:pPr lvl="1">
              <a:lnSpc>
                <a:spcPct val="100000"/>
              </a:lnSpc>
              <a:spcBef>
                <a:spcPts val="1400"/>
              </a:spcBef>
            </a:pPr>
            <a:r>
              <a:rPr lang="en-US" sz="1800" dirty="0">
                <a:solidFill>
                  <a:schemeClr val="accent3">
                    <a:lumMod val="25000"/>
                  </a:schemeClr>
                </a:solidFill>
                <a:latin typeface="Abadi"/>
              </a:rPr>
              <a:t>Count the total number of successful and failed mission outcomes. </a:t>
            </a:r>
          </a:p>
          <a:p>
            <a:pPr lvl="1">
              <a:lnSpc>
                <a:spcPct val="100000"/>
              </a:lnSpc>
              <a:spcBef>
                <a:spcPts val="1400"/>
              </a:spcBef>
            </a:pPr>
            <a:r>
              <a:rPr lang="en-US" sz="1800" dirty="0">
                <a:solidFill>
                  <a:schemeClr val="accent3">
                    <a:lumMod val="25000"/>
                  </a:schemeClr>
                </a:solidFill>
                <a:latin typeface="Abadi"/>
              </a:rPr>
              <a:t>Listing the failed landing outcomes on drone ships, including the associated booster version and launch site names.</a:t>
            </a:r>
          </a:p>
          <a:p>
            <a:pPr marL="0" indent="0">
              <a:lnSpc>
                <a:spcPct val="100000"/>
              </a:lnSpc>
              <a:spcBef>
                <a:spcPts val="1400"/>
              </a:spcBef>
              <a:buNone/>
            </a:pPr>
            <a:r>
              <a:rPr lang="en-US" sz="1600" dirty="0">
                <a:solidFill>
                  <a:schemeClr val="accent3">
                    <a:lumMod val="25000"/>
                  </a:schemeClr>
                </a:solidFill>
                <a:latin typeface="Abadi"/>
                <a:hlinkClick r:id="rId4"/>
              </a:rPr>
              <a:t>https://github.com/Pipbytes/IBM-Data-Science-Capstone-SpaceX/blob/main/SpaceX%20%20classification%20prediction/03a-spacex-eda-sqllite.ipynb</a:t>
            </a:r>
            <a:r>
              <a:rPr lang="en-US" sz="1600" dirty="0">
                <a:solidFill>
                  <a:schemeClr val="accent3">
                    <a:lumMod val="25000"/>
                  </a:schemeClr>
                </a:solidFill>
                <a:latin typeface="Abadi"/>
              </a:rPr>
              <a:t> </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34395"/>
            <a:ext cx="10515600" cy="449117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identified and marked all launch sites on the map and incorporated elements like markers, circles, and lines to indicate the success or failure of launches at each site using Folium library.</a:t>
            </a:r>
          </a:p>
          <a:p>
            <a:pPr>
              <a:lnSpc>
                <a:spcPct val="100000"/>
              </a:lnSpc>
              <a:spcBef>
                <a:spcPts val="1400"/>
              </a:spcBef>
            </a:pPr>
            <a:r>
              <a:rPr lang="en-US" sz="2200" dirty="0">
                <a:solidFill>
                  <a:schemeClr val="accent3">
                    <a:lumMod val="25000"/>
                  </a:schemeClr>
                </a:solidFill>
                <a:latin typeface="Abadi" panose="020B0604020104020204" pitchFamily="34" charset="0"/>
              </a:rPr>
              <a:t>Launch outcomes were categorized as class 0 for failures and class 1 for successes to enable analysis.</a:t>
            </a:r>
          </a:p>
          <a:p>
            <a:pPr>
              <a:lnSpc>
                <a:spcPct val="100000"/>
              </a:lnSpc>
              <a:spcBef>
                <a:spcPts val="1400"/>
              </a:spcBef>
            </a:pPr>
            <a:r>
              <a:rPr lang="en-US" sz="2200" dirty="0">
                <a:solidFill>
                  <a:schemeClr val="accent3">
                    <a:lumMod val="25000"/>
                  </a:schemeClr>
                </a:solidFill>
                <a:latin typeface="Abadi" panose="020B0604020104020204" pitchFamily="34" charset="0"/>
              </a:rPr>
              <a:t>By enabling color-coded analysis marker clusters, we are able to determine which launch sites exhibited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measure the distance from each launch site to nearby features and addressed the questions such as:</a:t>
            </a:r>
          </a:p>
          <a:p>
            <a:pPr lvl="1">
              <a:lnSpc>
                <a:spcPct val="100000"/>
              </a:lnSpc>
              <a:spcBef>
                <a:spcPts val="1400"/>
              </a:spcBef>
            </a:pPr>
            <a:r>
              <a:rPr lang="en-US" sz="1800" dirty="0">
                <a:solidFill>
                  <a:schemeClr val="accent3">
                    <a:lumMod val="25000"/>
                  </a:schemeClr>
                </a:solidFill>
                <a:latin typeface="Abadi" panose="020B0604020104020204" pitchFamily="34" charset="0"/>
              </a:rPr>
              <a:t>Are the launch sites located to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maintain a specific distance from urban areas?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for dynamic data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Displayed pie charts to illustrate the total number of launches at each site.</a:t>
            </a:r>
          </a:p>
          <a:p>
            <a:pPr>
              <a:lnSpc>
                <a:spcPct val="100000"/>
              </a:lnSpc>
              <a:spcBef>
                <a:spcPts val="1400"/>
              </a:spcBef>
            </a:pPr>
            <a:r>
              <a:rPr lang="en-US" sz="2200" dirty="0">
                <a:solidFill>
                  <a:schemeClr val="accent3">
                    <a:lumMod val="25000"/>
                  </a:schemeClr>
                </a:solidFill>
                <a:latin typeface="Abadi" panose="020B0604020104020204" pitchFamily="34" charset="0"/>
              </a:rPr>
              <a:t>Visualized the relationship between launch outcomes and payload mass (kg) across different booster versions using scatterplots.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4"/>
              </a:rPr>
              <a:t>https://github.com/Pipbytes/IBM-Data-Science-Capstone-SpaceX/blob/main/SpaceX%20%20classification%20prediction/04b-spacex-dashboard-ploty-v2.ipynb</a:t>
            </a:r>
            <a:r>
              <a:rPr lang="en-US" sz="16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and transformed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then split into training and testing datasets.</a:t>
            </a:r>
          </a:p>
          <a:p>
            <a:pPr>
              <a:lnSpc>
                <a:spcPct val="100000"/>
              </a:lnSpc>
              <a:spcBef>
                <a:spcPts val="1400"/>
              </a:spcBef>
            </a:pPr>
            <a:r>
              <a:rPr lang="en-US" sz="2200" dirty="0">
                <a:solidFill>
                  <a:schemeClr val="accent3">
                    <a:lumMod val="25000"/>
                  </a:schemeClr>
                </a:solidFill>
                <a:latin typeface="Abadi" panose="020B0604020104020204" pitchFamily="34" charset="0"/>
              </a:rPr>
              <a:t>Developed multiple machine learning models and optimized their performance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hyperparameter tuning. </a:t>
            </a:r>
          </a:p>
          <a:p>
            <a:pPr>
              <a:lnSpc>
                <a:spcPct val="100000"/>
              </a:lnSpc>
              <a:spcBef>
                <a:spcPts val="1400"/>
              </a:spcBef>
            </a:pPr>
            <a:r>
              <a:rPr lang="en-US" sz="2200" dirty="0">
                <a:solidFill>
                  <a:schemeClr val="accent3">
                    <a:lumMod val="25000"/>
                  </a:schemeClr>
                </a:solidFill>
                <a:latin typeface="Abadi" panose="020B0604020104020204" pitchFamily="34" charset="0"/>
              </a:rPr>
              <a:t>Evaluated model performance using accuracy as the primary metric and enhanced results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Identified the best performing classification model.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https://github.com/Pipbytes/IBM-Data-Science-Capstone-SpaceX/blob/main/SpaceX%20%20classification%20prediction/05-spacex-Machine-Learning-Prediction-v1.ipynb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392706"/>
            <a:ext cx="10420638" cy="1476282"/>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overall success rate appears to improve as flight number increases, indicating learning or operational improvements over time. </a:t>
            </a:r>
          </a:p>
          <a:p>
            <a:pPr>
              <a:lnSpc>
                <a:spcPct val="100000"/>
              </a:lnSpc>
              <a:spcBef>
                <a:spcPts val="1400"/>
              </a:spcBef>
            </a:pPr>
            <a:r>
              <a:rPr lang="en-CA" sz="2200" dirty="0">
                <a:solidFill>
                  <a:schemeClr val="accent3">
                    <a:lumMod val="25000"/>
                  </a:schemeClr>
                </a:solidFill>
                <a:latin typeface="Abadi" panose="020B0604020104020204" pitchFamily="34" charset="0"/>
              </a:rPr>
              <a:t>Different launch sites have varying levels of reliability, with CCAFS SLC-40 and KSC LC-39A showing better performance trends compared to VAFB SLC-4E.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4098" name="Picture 2">
            <a:extLst>
              <a:ext uri="{FF2B5EF4-FFF2-40B4-BE49-F238E27FC236}">
                <a16:creationId xmlns:a16="http://schemas.microsoft.com/office/drawing/2014/main" id="{C85D359B-EB8F-41FF-BC33-E726ED4A0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42513"/>
            <a:ext cx="10557016" cy="258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49271"/>
            <a:ext cx="10687961" cy="163207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Higher payloads are handled successfully, especially at CCFAS SLC40, suggesting that the site's infrastructure and technology are optimized for heavier payloads. </a:t>
            </a:r>
          </a:p>
          <a:p>
            <a:pPr>
              <a:lnSpc>
                <a:spcPct val="100000"/>
              </a:lnSpc>
              <a:spcBef>
                <a:spcPts val="1400"/>
              </a:spcBef>
            </a:pPr>
            <a:r>
              <a:rPr lang="en-CA" sz="2200" dirty="0">
                <a:solidFill>
                  <a:schemeClr val="accent3">
                    <a:lumMod val="25000"/>
                  </a:schemeClr>
                </a:solidFill>
                <a:latin typeface="Abadi" panose="020B0604020104020204" pitchFamily="34" charset="0"/>
              </a:rPr>
              <a:t>In contrast, there are more failures with lower payload, suggesting handling or site-specific constraints.</a:t>
            </a: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FF4D9190-837C-7A8D-1082-B54C64FE9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1382891"/>
            <a:ext cx="10687961" cy="2722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5"/>
            <a:ext cx="4393660" cy="450236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ES-L1, GEO, HEO, SSO, and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6" name="Picture 2">
            <a:extLst>
              <a:ext uri="{FF2B5EF4-FFF2-40B4-BE49-F238E27FC236}">
                <a16:creationId xmlns:a16="http://schemas.microsoft.com/office/drawing/2014/main" id="{0793A973-27BF-E3CD-800D-D64651A04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008" y="1331310"/>
            <a:ext cx="6082834" cy="4881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49232"/>
            <a:ext cx="10515599" cy="143211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170" name="Picture 2">
            <a:extLst>
              <a:ext uri="{FF2B5EF4-FFF2-40B4-BE49-F238E27FC236}">
                <a16:creationId xmlns:a16="http://schemas.microsoft.com/office/drawing/2014/main" id="{FE09AB5B-680D-A90A-F03F-0EBDC90C2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13167"/>
            <a:ext cx="10651978" cy="289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751294"/>
            <a:ext cx="10515600" cy="111769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194" name="Picture 2">
            <a:extLst>
              <a:ext uri="{FF2B5EF4-FFF2-40B4-BE49-F238E27FC236}">
                <a16:creationId xmlns:a16="http://schemas.microsoft.com/office/drawing/2014/main" id="{1E3E50C1-FA22-BC3D-32CC-3722E070F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22" y="1489523"/>
            <a:ext cx="10651977" cy="290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4001"/>
            <a:ext cx="3932238" cy="412376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You can observe that the success rate since 2013 kept increasing till 2017 (stable in 2014) and after 2015 it started increasing.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218" name="Picture 2">
            <a:extLst>
              <a:ext uri="{FF2B5EF4-FFF2-40B4-BE49-F238E27FC236}">
                <a16:creationId xmlns:a16="http://schemas.microsoft.com/office/drawing/2014/main" id="{0B0076EE-AAFA-ABF2-731C-D5A91A1A3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847" y="1524000"/>
            <a:ext cx="7065142" cy="435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CF1187EF-FAF3-D01B-3653-EC43F90836DA}"/>
              </a:ext>
            </a:extLst>
          </p:cNvPr>
          <p:cNvPicPr>
            <a:picLocks noChangeAspect="1"/>
          </p:cNvPicPr>
          <p:nvPr/>
        </p:nvPicPr>
        <p:blipFill>
          <a:blip r:embed="rId3"/>
          <a:stretch>
            <a:fillRect/>
          </a:stretch>
        </p:blipFill>
        <p:spPr>
          <a:xfrm>
            <a:off x="770010" y="1676399"/>
            <a:ext cx="7101002" cy="371188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 program&#10;&#10;Description automatically generated">
            <a:extLst>
              <a:ext uri="{FF2B5EF4-FFF2-40B4-BE49-F238E27FC236}">
                <a16:creationId xmlns:a16="http://schemas.microsoft.com/office/drawing/2014/main" id="{77BD6A10-239A-EDFF-6388-8AF77C76D102}"/>
              </a:ext>
            </a:extLst>
          </p:cNvPr>
          <p:cNvPicPr>
            <a:picLocks noChangeAspect="1"/>
          </p:cNvPicPr>
          <p:nvPr/>
        </p:nvPicPr>
        <p:blipFill>
          <a:blip r:embed="rId4"/>
          <a:stretch>
            <a:fillRect/>
          </a:stretch>
        </p:blipFill>
        <p:spPr>
          <a:xfrm>
            <a:off x="733474" y="1575377"/>
            <a:ext cx="10688516" cy="347188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A15D907C-AFAF-0159-94D0-5FA8FECFBE6A}"/>
              </a:ext>
            </a:extLst>
          </p:cNvPr>
          <p:cNvPicPr>
            <a:picLocks noChangeAspect="1"/>
          </p:cNvPicPr>
          <p:nvPr/>
        </p:nvPicPr>
        <p:blipFill>
          <a:blip r:embed="rId3"/>
          <a:stretch>
            <a:fillRect/>
          </a:stretch>
        </p:blipFill>
        <p:spPr>
          <a:xfrm>
            <a:off x="770009" y="1575376"/>
            <a:ext cx="9745589" cy="187758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996B1518-745C-DD7F-4AF2-8B8D2838A784}"/>
              </a:ext>
            </a:extLst>
          </p:cNvPr>
          <p:cNvPicPr>
            <a:picLocks noChangeAspect="1"/>
          </p:cNvPicPr>
          <p:nvPr/>
        </p:nvPicPr>
        <p:blipFill>
          <a:blip r:embed="rId4"/>
          <a:stretch>
            <a:fillRect/>
          </a:stretch>
        </p:blipFill>
        <p:spPr>
          <a:xfrm>
            <a:off x="770010" y="1575376"/>
            <a:ext cx="10042912" cy="18536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 shot of a computer&#10;&#10;Description automatically generated">
            <a:extLst>
              <a:ext uri="{FF2B5EF4-FFF2-40B4-BE49-F238E27FC236}">
                <a16:creationId xmlns:a16="http://schemas.microsoft.com/office/drawing/2014/main" id="{BA378493-5E9E-0468-A716-D8CC4DBF48C7}"/>
              </a:ext>
            </a:extLst>
          </p:cNvPr>
          <p:cNvPicPr>
            <a:picLocks noChangeAspect="1"/>
          </p:cNvPicPr>
          <p:nvPr/>
        </p:nvPicPr>
        <p:blipFill>
          <a:blip r:embed="rId3"/>
          <a:stretch>
            <a:fillRect/>
          </a:stretch>
        </p:blipFill>
        <p:spPr>
          <a:xfrm>
            <a:off x="770010" y="1825625"/>
            <a:ext cx="9745589" cy="201632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EFF66960-3F7B-1CE4-7EED-A00BBDA8A17C}"/>
              </a:ext>
            </a:extLst>
          </p:cNvPr>
          <p:cNvPicPr>
            <a:picLocks noChangeAspect="1"/>
          </p:cNvPicPr>
          <p:nvPr/>
        </p:nvPicPr>
        <p:blipFill>
          <a:blip r:embed="rId3"/>
          <a:stretch>
            <a:fillRect/>
          </a:stretch>
        </p:blipFill>
        <p:spPr>
          <a:xfrm>
            <a:off x="770010" y="1575378"/>
            <a:ext cx="9745590" cy="278445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3689"/>
            <a:ext cx="10515600" cy="455188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SQLite.</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ML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F58382B7-D441-1368-A7F3-3E0FEA078104}"/>
              </a:ext>
            </a:extLst>
          </p:cNvPr>
          <p:cNvPicPr>
            <a:picLocks noChangeAspect="1"/>
          </p:cNvPicPr>
          <p:nvPr/>
        </p:nvPicPr>
        <p:blipFill>
          <a:blip r:embed="rId3"/>
          <a:stretch>
            <a:fillRect/>
          </a:stretch>
        </p:blipFill>
        <p:spPr>
          <a:xfrm>
            <a:off x="770009" y="1575376"/>
            <a:ext cx="9127025" cy="267958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A1BF10A9-9148-CEF9-C87F-D31BFC87934D}"/>
              </a:ext>
            </a:extLst>
          </p:cNvPr>
          <p:cNvPicPr>
            <a:picLocks noChangeAspect="1"/>
          </p:cNvPicPr>
          <p:nvPr/>
        </p:nvPicPr>
        <p:blipFill>
          <a:blip r:embed="rId4"/>
          <a:stretch>
            <a:fillRect/>
          </a:stretch>
        </p:blipFill>
        <p:spPr>
          <a:xfrm>
            <a:off x="770009" y="1575377"/>
            <a:ext cx="9745589" cy="379837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 error message&#10;&#10;Description automatically generated">
            <a:extLst>
              <a:ext uri="{FF2B5EF4-FFF2-40B4-BE49-F238E27FC236}">
                <a16:creationId xmlns:a16="http://schemas.microsoft.com/office/drawing/2014/main" id="{D28E5CFB-5BA0-F18E-F8B1-C2D677029325}"/>
              </a:ext>
            </a:extLst>
          </p:cNvPr>
          <p:cNvPicPr>
            <a:picLocks noChangeAspect="1"/>
          </p:cNvPicPr>
          <p:nvPr/>
        </p:nvPicPr>
        <p:blipFill>
          <a:blip r:embed="rId3"/>
          <a:stretch>
            <a:fillRect/>
          </a:stretch>
        </p:blipFill>
        <p:spPr>
          <a:xfrm>
            <a:off x="770009" y="1825625"/>
            <a:ext cx="10092577" cy="296152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2C1BBEB7-B96A-8B39-FE3A-CB9D492D75AB}"/>
              </a:ext>
            </a:extLst>
          </p:cNvPr>
          <p:cNvPicPr>
            <a:picLocks noChangeAspect="1"/>
          </p:cNvPicPr>
          <p:nvPr/>
        </p:nvPicPr>
        <p:blipFill>
          <a:blip r:embed="rId4"/>
          <a:stretch>
            <a:fillRect/>
          </a:stretch>
        </p:blipFill>
        <p:spPr>
          <a:xfrm>
            <a:off x="770010" y="1575377"/>
            <a:ext cx="9745588" cy="369627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descr="A map of the world&#10;&#10;Description automatically generated">
            <a:extLst>
              <a:ext uri="{FF2B5EF4-FFF2-40B4-BE49-F238E27FC236}">
                <a16:creationId xmlns:a16="http://schemas.microsoft.com/office/drawing/2014/main" id="{A102E285-B121-026C-3814-FC782DB216DF}"/>
              </a:ext>
            </a:extLst>
          </p:cNvPr>
          <p:cNvPicPr>
            <a:picLocks noChangeAspect="1"/>
          </p:cNvPicPr>
          <p:nvPr/>
        </p:nvPicPr>
        <p:blipFill>
          <a:blip r:embed="rId3"/>
          <a:stretch>
            <a:fillRect/>
          </a:stretch>
        </p:blipFill>
        <p:spPr>
          <a:xfrm>
            <a:off x="770010" y="1396982"/>
            <a:ext cx="10515600" cy="503442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71E165F-8C6F-DA5D-93C9-53BD1C6F8B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5A6B3D-2501-5178-CEF5-5C241D1E083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6123A520-124B-66C3-998D-657533552A97}"/>
              </a:ext>
            </a:extLst>
          </p:cNvPr>
          <p:cNvSpPr>
            <a:spLocks noGrp="1"/>
          </p:cNvSpPr>
          <p:nvPr>
            <p:ph idx="4294967295"/>
          </p:nvPr>
        </p:nvSpPr>
        <p:spPr>
          <a:xfrm>
            <a:off x="1093694" y="5342965"/>
            <a:ext cx="9421905" cy="83399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markers indicate successful launches and Red markers show failure.</a:t>
            </a:r>
            <a:endParaRPr lang="en-US" dirty="0"/>
          </a:p>
        </p:txBody>
      </p:sp>
      <p:sp>
        <p:nvSpPr>
          <p:cNvPr id="2" name="Title 1">
            <a:extLst>
              <a:ext uri="{FF2B5EF4-FFF2-40B4-BE49-F238E27FC236}">
                <a16:creationId xmlns:a16="http://schemas.microsoft.com/office/drawing/2014/main" id="{EBCC24DE-75D9-4EE1-0CCC-8C1B38D7311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descr="A map with a location pin point&#10;&#10;Description automatically generated with medium confidence">
            <a:extLst>
              <a:ext uri="{FF2B5EF4-FFF2-40B4-BE49-F238E27FC236}">
                <a16:creationId xmlns:a16="http://schemas.microsoft.com/office/drawing/2014/main" id="{BA5236BA-91F7-9B8B-67A1-1F902FFA05E1}"/>
              </a:ext>
            </a:extLst>
          </p:cNvPr>
          <p:cNvPicPr>
            <a:picLocks noChangeAspect="1"/>
          </p:cNvPicPr>
          <p:nvPr/>
        </p:nvPicPr>
        <p:blipFill>
          <a:blip r:embed="rId3"/>
          <a:srcRect l="22210" r="510" b="-1"/>
          <a:stretch/>
        </p:blipFill>
        <p:spPr>
          <a:xfrm>
            <a:off x="869575" y="1803927"/>
            <a:ext cx="2352080" cy="32904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DD2D65F-1DD8-1689-FF1A-D4BE5CE9A744}"/>
              </a:ext>
            </a:extLst>
          </p:cNvPr>
          <p:cNvPicPr>
            <a:picLocks noChangeAspect="1"/>
          </p:cNvPicPr>
          <p:nvPr/>
        </p:nvPicPr>
        <p:blipFill>
          <a:blip r:embed="rId4"/>
          <a:srcRect t="8719" r="4" b="4"/>
          <a:stretch/>
        </p:blipFill>
        <p:spPr>
          <a:xfrm>
            <a:off x="3612775" y="1803927"/>
            <a:ext cx="2352080" cy="3290400"/>
          </a:xfrm>
          <a:prstGeom prst="rect">
            <a:avLst/>
          </a:prstGeom>
        </p:spPr>
      </p:pic>
      <p:pic>
        <p:nvPicPr>
          <p:cNvPr id="8" name="Picture 7" descr="A screenshot of a map&#10;&#10;Description automatically generated">
            <a:extLst>
              <a:ext uri="{FF2B5EF4-FFF2-40B4-BE49-F238E27FC236}">
                <a16:creationId xmlns:a16="http://schemas.microsoft.com/office/drawing/2014/main" id="{116BD5B8-90B5-DA90-D294-453AEE0F30A9}"/>
              </a:ext>
            </a:extLst>
          </p:cNvPr>
          <p:cNvPicPr>
            <a:picLocks noChangeAspect="1"/>
          </p:cNvPicPr>
          <p:nvPr/>
        </p:nvPicPr>
        <p:blipFill>
          <a:blip r:embed="rId5"/>
          <a:srcRect l="15955" r="15980" b="1"/>
          <a:stretch/>
        </p:blipFill>
        <p:spPr>
          <a:xfrm>
            <a:off x="6362692" y="1803927"/>
            <a:ext cx="2352080" cy="3290400"/>
          </a:xfrm>
          <a:prstGeom prst="rect">
            <a:avLst/>
          </a:prstGeom>
        </p:spPr>
      </p:pic>
      <p:pic>
        <p:nvPicPr>
          <p:cNvPr id="9" name="Picture 8" descr="A screenshot of a map&#10;&#10;Description automatically generated">
            <a:extLst>
              <a:ext uri="{FF2B5EF4-FFF2-40B4-BE49-F238E27FC236}">
                <a16:creationId xmlns:a16="http://schemas.microsoft.com/office/drawing/2014/main" id="{4657CF84-9A6A-9BB3-3C3B-4ABD19DE7736}"/>
              </a:ext>
            </a:extLst>
          </p:cNvPr>
          <p:cNvPicPr>
            <a:picLocks noChangeAspect="1"/>
          </p:cNvPicPr>
          <p:nvPr/>
        </p:nvPicPr>
        <p:blipFill>
          <a:blip r:embed="rId6"/>
          <a:srcRect l="5678" r="15116" b="-1"/>
          <a:stretch/>
        </p:blipFill>
        <p:spPr>
          <a:xfrm>
            <a:off x="9105892" y="1803927"/>
            <a:ext cx="2352080" cy="3290400"/>
          </a:xfrm>
          <a:prstGeom prst="rect">
            <a:avLst/>
          </a:prstGeom>
        </p:spPr>
      </p:pic>
    </p:spTree>
    <p:extLst>
      <p:ext uri="{BB962C8B-B14F-4D97-AF65-F5344CB8AC3E}">
        <p14:creationId xmlns:p14="http://schemas.microsoft.com/office/powerpoint/2010/main" val="21746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9450105-E448-4C35-43E1-C6683732AEA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D1655F-5000-1B0A-66A8-1F980D967B5C}"/>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CAA23CDE-4911-91DA-BAA2-610E142D55F6}"/>
              </a:ext>
            </a:extLst>
          </p:cNvPr>
          <p:cNvSpPr>
            <a:spLocks noGrp="1"/>
          </p:cNvSpPr>
          <p:nvPr>
            <p:ph idx="4294967295"/>
          </p:nvPr>
        </p:nvSpPr>
        <p:spPr>
          <a:xfrm>
            <a:off x="1195819" y="5254644"/>
            <a:ext cx="9421905" cy="83399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Distances to Coastline (1.09km), City (19.3km), Railway (1.28km), Highway (0.59km)</a:t>
            </a:r>
            <a:endParaRPr lang="en-US" dirty="0"/>
          </a:p>
        </p:txBody>
      </p:sp>
      <p:sp>
        <p:nvSpPr>
          <p:cNvPr id="2" name="Title 1">
            <a:extLst>
              <a:ext uri="{FF2B5EF4-FFF2-40B4-BE49-F238E27FC236}">
                <a16:creationId xmlns:a16="http://schemas.microsoft.com/office/drawing/2014/main" id="{8CD767DE-37C4-2217-4B27-42316EFEE4F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Picture 5" descr="A blue and purple lines with red text&#10;&#10;Description automatically generated with medium confidence">
            <a:extLst>
              <a:ext uri="{FF2B5EF4-FFF2-40B4-BE49-F238E27FC236}">
                <a16:creationId xmlns:a16="http://schemas.microsoft.com/office/drawing/2014/main" id="{D2E58C87-C686-CC92-7725-B349F3905F96}"/>
              </a:ext>
            </a:extLst>
          </p:cNvPr>
          <p:cNvPicPr>
            <a:picLocks noChangeAspect="1"/>
          </p:cNvPicPr>
          <p:nvPr/>
        </p:nvPicPr>
        <p:blipFill>
          <a:blip r:embed="rId3"/>
          <a:srcRect l="11806" r="17156" b="3"/>
          <a:stretch/>
        </p:blipFill>
        <p:spPr>
          <a:xfrm>
            <a:off x="236312" y="1666390"/>
            <a:ext cx="2596322" cy="3426327"/>
          </a:xfrm>
          <a:prstGeom prst="rect">
            <a:avLst/>
          </a:prstGeom>
        </p:spPr>
      </p:pic>
      <p:pic>
        <p:nvPicPr>
          <p:cNvPr id="10" name="Picture 9" descr="A map of a city&#10;&#10;Description automatically generated">
            <a:extLst>
              <a:ext uri="{FF2B5EF4-FFF2-40B4-BE49-F238E27FC236}">
                <a16:creationId xmlns:a16="http://schemas.microsoft.com/office/drawing/2014/main" id="{0B7BF552-BE67-6481-5B17-D43F212C04E4}"/>
              </a:ext>
            </a:extLst>
          </p:cNvPr>
          <p:cNvPicPr>
            <a:picLocks noChangeAspect="1"/>
          </p:cNvPicPr>
          <p:nvPr/>
        </p:nvPicPr>
        <p:blipFill>
          <a:blip r:embed="rId4"/>
          <a:srcRect r="950" b="3"/>
          <a:stretch/>
        </p:blipFill>
        <p:spPr>
          <a:xfrm>
            <a:off x="3310450" y="1666389"/>
            <a:ext cx="2596322" cy="3426327"/>
          </a:xfrm>
          <a:prstGeom prst="rect">
            <a:avLst/>
          </a:prstGeom>
        </p:spPr>
      </p:pic>
      <p:pic>
        <p:nvPicPr>
          <p:cNvPr id="11" name="Picture 10" descr="A map of a golf course&#10;&#10;Description automatically generated">
            <a:extLst>
              <a:ext uri="{FF2B5EF4-FFF2-40B4-BE49-F238E27FC236}">
                <a16:creationId xmlns:a16="http://schemas.microsoft.com/office/drawing/2014/main" id="{DDF7F289-0135-B9CE-C4D3-BE60214CF2B1}"/>
              </a:ext>
            </a:extLst>
          </p:cNvPr>
          <p:cNvPicPr>
            <a:picLocks noChangeAspect="1"/>
          </p:cNvPicPr>
          <p:nvPr/>
        </p:nvPicPr>
        <p:blipFill>
          <a:blip r:embed="rId5"/>
          <a:srcRect t="2690" r="-5" b="-5"/>
          <a:stretch/>
        </p:blipFill>
        <p:spPr>
          <a:xfrm>
            <a:off x="6384588" y="1666388"/>
            <a:ext cx="2596322" cy="3426327"/>
          </a:xfrm>
          <a:prstGeom prst="rect">
            <a:avLst/>
          </a:prstGeom>
        </p:spPr>
      </p:pic>
      <p:pic>
        <p:nvPicPr>
          <p:cNvPr id="12" name="Picture 11" descr="A screenshot of a map&#10;&#10;Description automatically generated">
            <a:extLst>
              <a:ext uri="{FF2B5EF4-FFF2-40B4-BE49-F238E27FC236}">
                <a16:creationId xmlns:a16="http://schemas.microsoft.com/office/drawing/2014/main" id="{C489D480-66C7-9AF9-728C-B713C9DDF9C3}"/>
              </a:ext>
            </a:extLst>
          </p:cNvPr>
          <p:cNvPicPr>
            <a:picLocks noChangeAspect="1"/>
          </p:cNvPicPr>
          <p:nvPr/>
        </p:nvPicPr>
        <p:blipFill>
          <a:blip r:embed="rId6"/>
          <a:srcRect r="3" b="19305"/>
          <a:stretch/>
        </p:blipFill>
        <p:spPr>
          <a:xfrm>
            <a:off x="9399979" y="1666387"/>
            <a:ext cx="2596322" cy="3426327"/>
          </a:xfrm>
          <a:prstGeom prst="rect">
            <a:avLst/>
          </a:prstGeom>
        </p:spPr>
      </p:pic>
    </p:spTree>
    <p:extLst>
      <p:ext uri="{BB962C8B-B14F-4D97-AF65-F5344CB8AC3E}">
        <p14:creationId xmlns:p14="http://schemas.microsoft.com/office/powerpoint/2010/main" val="3965012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successful launches by each launch sites</a:t>
            </a:r>
          </a:p>
        </p:txBody>
      </p:sp>
      <p:pic>
        <p:nvPicPr>
          <p:cNvPr id="4" name="Picture 3" descr="A pie chart with numbers and a few percentages&#10;&#10;Description automatically generated">
            <a:extLst>
              <a:ext uri="{FF2B5EF4-FFF2-40B4-BE49-F238E27FC236}">
                <a16:creationId xmlns:a16="http://schemas.microsoft.com/office/drawing/2014/main" id="{6AFFBC8A-7705-B36C-B2E9-D455F8F1EE12}"/>
              </a:ext>
            </a:extLst>
          </p:cNvPr>
          <p:cNvPicPr>
            <a:picLocks noChangeAspect="1"/>
          </p:cNvPicPr>
          <p:nvPr/>
        </p:nvPicPr>
        <p:blipFill>
          <a:blip r:embed="rId3"/>
          <a:stretch>
            <a:fillRect/>
          </a:stretch>
        </p:blipFill>
        <p:spPr>
          <a:xfrm>
            <a:off x="770010" y="1490212"/>
            <a:ext cx="10651980" cy="438750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1"/>
            <a:ext cx="10530114"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launch site with highest successful rate</a:t>
            </a:r>
          </a:p>
        </p:txBody>
      </p:sp>
      <p:pic>
        <p:nvPicPr>
          <p:cNvPr id="4" name="Picture 3" descr="A screenshot of a graph&#10;&#10;Description automatically generated">
            <a:extLst>
              <a:ext uri="{FF2B5EF4-FFF2-40B4-BE49-F238E27FC236}">
                <a16:creationId xmlns:a16="http://schemas.microsoft.com/office/drawing/2014/main" id="{0DFE8B5F-3BC2-1D72-A940-662A5DE72658}"/>
              </a:ext>
            </a:extLst>
          </p:cNvPr>
          <p:cNvPicPr>
            <a:picLocks noChangeAspect="1"/>
          </p:cNvPicPr>
          <p:nvPr/>
        </p:nvPicPr>
        <p:blipFill>
          <a:blip r:embed="rId3"/>
          <a:stretch>
            <a:fillRect/>
          </a:stretch>
        </p:blipFill>
        <p:spPr>
          <a:xfrm>
            <a:off x="770011" y="1575377"/>
            <a:ext cx="10551582" cy="440271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FA20980-0C4E-DD9A-815D-823ACE42788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E09346-761F-0DA4-9B79-52E2C63A3D21}"/>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8" name="Title 1">
            <a:extLst>
              <a:ext uri="{FF2B5EF4-FFF2-40B4-BE49-F238E27FC236}">
                <a16:creationId xmlns:a16="http://schemas.microsoft.com/office/drawing/2014/main" id="{A8CE191C-5D12-E9D5-EDA9-A609FC7F0A7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launch site with highest successful rate</a:t>
            </a:r>
          </a:p>
        </p:txBody>
      </p:sp>
      <p:pic>
        <p:nvPicPr>
          <p:cNvPr id="2" name="Picture 1" descr="A graph with numbers and symbols&#10;&#10;Description automatically generated">
            <a:extLst>
              <a:ext uri="{FF2B5EF4-FFF2-40B4-BE49-F238E27FC236}">
                <a16:creationId xmlns:a16="http://schemas.microsoft.com/office/drawing/2014/main" id="{3B1BECB9-66B9-D50D-C98B-EEA7C463F76D}"/>
              </a:ext>
            </a:extLst>
          </p:cNvPr>
          <p:cNvPicPr>
            <a:picLocks noChangeAspect="1"/>
          </p:cNvPicPr>
          <p:nvPr/>
        </p:nvPicPr>
        <p:blipFill>
          <a:blip r:embed="rId3"/>
          <a:srcRect l="676" t="14488" r="8560" b="3"/>
          <a:stretch/>
        </p:blipFill>
        <p:spPr>
          <a:xfrm>
            <a:off x="770011" y="3709641"/>
            <a:ext cx="6527260" cy="2609709"/>
          </a:xfrm>
          <a:prstGeom prst="rect">
            <a:avLst/>
          </a:prstGeom>
        </p:spPr>
      </p:pic>
      <p:pic>
        <p:nvPicPr>
          <p:cNvPr id="9" name="Picture 8" descr="A graph with numbers and colored dots&#10;&#10;Description automatically generated">
            <a:extLst>
              <a:ext uri="{FF2B5EF4-FFF2-40B4-BE49-F238E27FC236}">
                <a16:creationId xmlns:a16="http://schemas.microsoft.com/office/drawing/2014/main" id="{6DE59E76-1A72-2320-17DD-B612D48AA9B8}"/>
              </a:ext>
            </a:extLst>
          </p:cNvPr>
          <p:cNvPicPr>
            <a:picLocks noChangeAspect="1"/>
          </p:cNvPicPr>
          <p:nvPr/>
        </p:nvPicPr>
        <p:blipFill>
          <a:blip r:embed="rId4"/>
          <a:srcRect l="6380" r="-399" b="-2"/>
          <a:stretch/>
        </p:blipFill>
        <p:spPr>
          <a:xfrm>
            <a:off x="770011" y="1373420"/>
            <a:ext cx="7163754" cy="2336221"/>
          </a:xfrm>
          <a:prstGeom prst="rect">
            <a:avLst/>
          </a:prstGeom>
        </p:spPr>
      </p:pic>
      <p:sp>
        <p:nvSpPr>
          <p:cNvPr id="10" name="Content Placeholder 4">
            <a:extLst>
              <a:ext uri="{FF2B5EF4-FFF2-40B4-BE49-F238E27FC236}">
                <a16:creationId xmlns:a16="http://schemas.microsoft.com/office/drawing/2014/main" id="{11A1DFBD-582E-9F5F-196B-6F6F08C611F0}"/>
              </a:ext>
            </a:extLst>
          </p:cNvPr>
          <p:cNvSpPr txBox="1">
            <a:spLocks/>
          </p:cNvSpPr>
          <p:nvPr/>
        </p:nvSpPr>
        <p:spPr>
          <a:xfrm>
            <a:off x="7933765" y="1975554"/>
            <a:ext cx="2949388" cy="83399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Low weighted payload</a:t>
            </a:r>
          </a:p>
          <a:p>
            <a:pPr marL="0" indent="0">
              <a:lnSpc>
                <a:spcPct val="100000"/>
              </a:lnSpc>
              <a:spcBef>
                <a:spcPts val="1400"/>
              </a:spcBef>
              <a:buNone/>
            </a:pPr>
            <a:r>
              <a:rPr lang="en-US" sz="2200" dirty="0">
                <a:solidFill>
                  <a:schemeClr val="accent3">
                    <a:lumMod val="25000"/>
                  </a:schemeClr>
                </a:solidFill>
                <a:latin typeface="Abadi"/>
              </a:rPr>
              <a:t>(&lt;=4000kg)</a:t>
            </a:r>
          </a:p>
          <a:p>
            <a:pPr marL="0" indent="0">
              <a:lnSpc>
                <a:spcPct val="100000"/>
              </a:lnSpc>
              <a:spcBef>
                <a:spcPts val="1400"/>
              </a:spcBef>
              <a:buNone/>
            </a:pPr>
            <a:endParaRPr lang="en-US" dirty="0"/>
          </a:p>
        </p:txBody>
      </p:sp>
      <p:sp>
        <p:nvSpPr>
          <p:cNvPr id="11" name="Content Placeholder 4">
            <a:extLst>
              <a:ext uri="{FF2B5EF4-FFF2-40B4-BE49-F238E27FC236}">
                <a16:creationId xmlns:a16="http://schemas.microsoft.com/office/drawing/2014/main" id="{9ADFDFAA-8A66-84CB-CDA1-985235072282}"/>
              </a:ext>
            </a:extLst>
          </p:cNvPr>
          <p:cNvSpPr txBox="1">
            <a:spLocks/>
          </p:cNvSpPr>
          <p:nvPr/>
        </p:nvSpPr>
        <p:spPr>
          <a:xfrm>
            <a:off x="7933765" y="4303720"/>
            <a:ext cx="2949388" cy="83399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Heavy weighted payload</a:t>
            </a:r>
          </a:p>
          <a:p>
            <a:pPr marL="0" indent="0">
              <a:lnSpc>
                <a:spcPct val="100000"/>
              </a:lnSpc>
              <a:spcBef>
                <a:spcPts val="1400"/>
              </a:spcBef>
              <a:buNone/>
            </a:pPr>
            <a:r>
              <a:rPr lang="en-US" sz="2200" dirty="0">
                <a:solidFill>
                  <a:schemeClr val="accent3">
                    <a:lumMod val="25000"/>
                  </a:schemeClr>
                </a:solidFill>
                <a:latin typeface="Abadi"/>
              </a:rPr>
              <a:t>4000 &lt; x &lt;= 10000kg</a:t>
            </a:r>
          </a:p>
          <a:p>
            <a:pPr marL="0" indent="0">
              <a:lnSpc>
                <a:spcPct val="100000"/>
              </a:lnSpc>
              <a:spcBef>
                <a:spcPts val="1400"/>
              </a:spcBef>
              <a:buNone/>
            </a:pPr>
            <a:endParaRPr lang="en-US" dirty="0"/>
          </a:p>
        </p:txBody>
      </p:sp>
    </p:spTree>
    <p:extLst>
      <p:ext uri="{BB962C8B-B14F-4D97-AF65-F5344CB8AC3E}">
        <p14:creationId xmlns:p14="http://schemas.microsoft.com/office/powerpoint/2010/main" val="404114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42" name="Picture 2">
            <a:extLst>
              <a:ext uri="{FF2B5EF4-FFF2-40B4-BE49-F238E27FC236}">
                <a16:creationId xmlns:a16="http://schemas.microsoft.com/office/drawing/2014/main" id="{FC6F1E38-0D9B-CD65-512B-BFDD06762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813" y="1652868"/>
            <a:ext cx="7351058" cy="418399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4ED576E7-3474-7AC4-6F75-C3D204D62F4A}"/>
              </a:ext>
            </a:extLst>
          </p:cNvPr>
          <p:cNvSpPr txBox="1">
            <a:spLocks/>
          </p:cNvSpPr>
          <p:nvPr/>
        </p:nvSpPr>
        <p:spPr>
          <a:xfrm>
            <a:off x="7781365" y="3139637"/>
            <a:ext cx="3504246" cy="8586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Logistic Regression has the highest mean test score.</a:t>
            </a:r>
            <a:endParaRPr lang="en-US"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53414" y="2057400"/>
            <a:ext cx="5361971"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shows that the logistic regression model correctly predicted 12 "landed" outcomes and 3 "did not land" outcomes, while misclassifying 3 "did not land" cases as "landed." The overall performance indicates strong accuracy, but there is room for improvement in predicting non-landings.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1266" name="Picture 2">
            <a:extLst>
              <a:ext uri="{FF2B5EF4-FFF2-40B4-BE49-F238E27FC236}">
                <a16:creationId xmlns:a16="http://schemas.microsoft.com/office/drawing/2014/main" id="{2304AD02-130E-BF20-A343-0E44FCAC6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43" y="1422371"/>
            <a:ext cx="5361972" cy="460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conclude that:</a:t>
            </a:r>
          </a:p>
          <a:p>
            <a:pPr lvl="1">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lvl="1">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lvl="1">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lvl="1">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lvl="1">
              <a:lnSpc>
                <a:spcPct val="100000"/>
              </a:lnSpc>
              <a:spcBef>
                <a:spcPts val="1400"/>
              </a:spcBef>
            </a:pPr>
            <a:r>
              <a:rPr lang="en-US" sz="2400" dirty="0">
                <a:solidFill>
                  <a:schemeClr val="accent3">
                    <a:lumMod val="25000"/>
                  </a:schemeClr>
                </a:solidFill>
                <a:latin typeface="Abadi" panose="020B0604020104020204" pitchFamily="34" charset="0"/>
              </a:rPr>
              <a:t>The larger the flight amount at a launch site, the greater the success rate at a launch site.</a:t>
            </a: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4447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New feature creation (‘Class’) and feature encoding for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hyperparameter tuning,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retrieval involves sending GET request to the SpaceX API.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API response was decoded as JSON using .JSON() function, then transformed into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Subsequently, the data was cleaned by checking for missing values and addressing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Additionally, web scraping was conducted using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to extract Falcon 9 launch records from </a:t>
            </a:r>
            <a:r>
              <a:rPr lang="en-US" sz="1900" dirty="0" err="1">
                <a:solidFill>
                  <a:schemeClr val="accent3">
                    <a:lumMod val="25000"/>
                  </a:schemeClr>
                </a:solidFill>
                <a:latin typeface="Abadi" panose="020B0604020104020204" pitchFamily="34" charset="0"/>
              </a:rPr>
              <a:t>wikipedia</a:t>
            </a:r>
            <a:r>
              <a:rPr lang="en-US" sz="1900" dirty="0">
                <a:solidFill>
                  <a:schemeClr val="accent3">
                    <a:lumMod val="25000"/>
                  </a:schemeClr>
                </a:solidFill>
                <a:latin typeface="Abadi" panose="020B0604020104020204" pitchFamily="34" charset="0"/>
              </a:rPr>
              <a:t>, converting the parsed HTML table into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a:t>
            </a:r>
          </a:p>
          <a:p>
            <a:pPr marL="457200" lvl="1" indent="0" algn="just">
              <a:lnSpc>
                <a:spcPct val="100000"/>
              </a:lnSpc>
              <a:spcBef>
                <a:spcPts val="1400"/>
              </a:spcBef>
              <a:buNone/>
            </a:pPr>
            <a:r>
              <a:rPr lang="en-US" sz="1900" dirty="0">
                <a:solidFill>
                  <a:schemeClr val="accent3">
                    <a:lumMod val="25000"/>
                  </a:schemeClr>
                </a:solidFill>
                <a:latin typeface="Abadi" panose="020B0604020104020204" pitchFamily="34" charset="0"/>
                <a:hlinkClick r:id="rId4"/>
              </a:rPr>
              <a:t>https://github.com/Pipbytes/IBM-Data-Science-Capstone-SpaceX/blob/main/SpaceX%20%20classification%20prediction/01a-spacex-data-collection-api-v2.ipynb</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endParaRPr lang="en-US" sz="1900" dirty="0">
              <a:solidFill>
                <a:schemeClr val="accent3">
                  <a:lumMod val="25000"/>
                </a:schemeClr>
              </a:solidFill>
              <a:latin typeface="Abadi" panose="020B0604020104020204" pitchFamily="34" charset="0"/>
            </a:endParaRPr>
          </a:p>
          <a:p>
            <a:pPr marL="457200" lvl="1" indent="0" algn="just">
              <a:lnSpc>
                <a:spcPct val="100000"/>
              </a:lnSpc>
              <a:spcBef>
                <a:spcPts val="1400"/>
              </a:spcBef>
              <a:buNone/>
            </a:pPr>
            <a:endParaRPr lang="en-US" sz="19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REST API call using a static JSON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Fetching and decoding JSON data into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Status code check and process logic.</a:t>
            </a:r>
          </a:p>
          <a:p>
            <a:pPr>
              <a:lnSpc>
                <a:spcPct val="100000"/>
              </a:lnSpc>
              <a:spcBef>
                <a:spcPts val="1400"/>
              </a:spcBef>
            </a:pPr>
            <a:r>
              <a:rPr lang="en-US" sz="2200" dirty="0" err="1">
                <a:solidFill>
                  <a:schemeClr val="accent3">
                    <a:lumMod val="25000"/>
                  </a:schemeClr>
                </a:solidFill>
                <a:latin typeface="Abadi" panose="020B0604020104020204" pitchFamily="34" charset="0"/>
              </a:rPr>
              <a:t>Diplay</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 program&#10;&#10;Description automatically generated">
            <a:extLst>
              <a:ext uri="{FF2B5EF4-FFF2-40B4-BE49-F238E27FC236}">
                <a16:creationId xmlns:a16="http://schemas.microsoft.com/office/drawing/2014/main" id="{8D26B6AE-2DB7-349F-0C71-71CB725B0280}"/>
              </a:ext>
            </a:extLst>
          </p:cNvPr>
          <p:cNvPicPr>
            <a:picLocks noChangeAspect="1"/>
          </p:cNvPicPr>
          <p:nvPr/>
        </p:nvPicPr>
        <p:blipFill>
          <a:blip r:embed="rId5"/>
          <a:stretch>
            <a:fillRect/>
          </a:stretch>
        </p:blipFill>
        <p:spPr>
          <a:xfrm>
            <a:off x="5910262" y="1792288"/>
            <a:ext cx="5461000" cy="4474589"/>
          </a:xfrm>
          <a:prstGeom prst="rect">
            <a:avLst/>
          </a:prstGeom>
        </p:spPr>
      </p:pic>
      <p:pic>
        <p:nvPicPr>
          <p:cNvPr id="1026" name="Picture 2">
            <a:extLst>
              <a:ext uri="{FF2B5EF4-FFF2-40B4-BE49-F238E27FC236}">
                <a16:creationId xmlns:a16="http://schemas.microsoft.com/office/drawing/2014/main" id="{503B6A3E-833C-F490-55D4-09769B5EAB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60" t="2963" r="54225" b="6840"/>
          <a:stretch/>
        </p:blipFill>
        <p:spPr bwMode="auto">
          <a:xfrm>
            <a:off x="3263546" y="3913187"/>
            <a:ext cx="1614724" cy="261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53990" y="1792288"/>
            <a:ext cx="504041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Making a GET </a:t>
            </a:r>
            <a:r>
              <a:rPr lang="en-US" sz="2200" dirty="0" err="1">
                <a:solidFill>
                  <a:schemeClr val="accent3">
                    <a:lumMod val="25000"/>
                  </a:schemeClr>
                </a:solidFill>
                <a:latin typeface="Abadi"/>
              </a:rPr>
              <a:t>requrest</a:t>
            </a:r>
            <a:r>
              <a:rPr lang="en-US" sz="2200" dirty="0">
                <a:solidFill>
                  <a:schemeClr val="accent3">
                    <a:lumMod val="25000"/>
                  </a:schemeClr>
                </a:solidFill>
                <a:latin typeface="Abadi"/>
              </a:rPr>
              <a:t> to retrieve Falcon9 launch </a:t>
            </a:r>
            <a:r>
              <a:rPr lang="en-US" sz="2200" dirty="0" err="1">
                <a:solidFill>
                  <a:schemeClr val="accent3">
                    <a:lumMod val="25000"/>
                  </a:schemeClr>
                </a:solidFill>
                <a:latin typeface="Abadi"/>
              </a:rPr>
              <a:t>wikipidia</a:t>
            </a:r>
            <a:r>
              <a:rPr lang="en-US" sz="2200" dirty="0">
                <a:solidFill>
                  <a:schemeClr val="accent3">
                    <a:lumMod val="25000"/>
                  </a:schemeClr>
                </a:solidFill>
                <a:latin typeface="Abadi"/>
              </a:rPr>
              <a:t> page.</a:t>
            </a:r>
          </a:p>
          <a:p>
            <a:pPr>
              <a:lnSpc>
                <a:spcPct val="100000"/>
              </a:lnSpc>
              <a:spcBef>
                <a:spcPts val="1400"/>
              </a:spcBef>
            </a:pPr>
            <a:r>
              <a:rPr lang="en-US" sz="2200" dirty="0">
                <a:solidFill>
                  <a:schemeClr val="accent3">
                    <a:lumMod val="25000"/>
                  </a:schemeClr>
                </a:solidFill>
                <a:latin typeface="Abadi"/>
              </a:rPr>
              <a:t>Using beautiful soup to parse HTML response.</a:t>
            </a:r>
          </a:p>
          <a:p>
            <a:pPr>
              <a:lnSpc>
                <a:spcPct val="100000"/>
              </a:lnSpc>
              <a:spcBef>
                <a:spcPts val="1400"/>
              </a:spcBef>
            </a:pPr>
            <a:r>
              <a:rPr lang="en-US" sz="2200" dirty="0">
                <a:solidFill>
                  <a:schemeClr val="accent3">
                    <a:lumMod val="25000"/>
                  </a:schemeClr>
                </a:solidFill>
                <a:latin typeface="Abadi"/>
              </a:rPr>
              <a:t>Extracting and </a:t>
            </a:r>
            <a:r>
              <a:rPr lang="en-US" sz="2200" dirty="0" err="1">
                <a:solidFill>
                  <a:schemeClr val="accent3">
                    <a:lumMod val="25000"/>
                  </a:schemeClr>
                </a:solidFill>
                <a:latin typeface="Abadi"/>
              </a:rPr>
              <a:t>indentifying</a:t>
            </a:r>
            <a:r>
              <a:rPr lang="en-US" sz="2200" dirty="0">
                <a:solidFill>
                  <a:schemeClr val="accent3">
                    <a:lumMod val="25000"/>
                  </a:schemeClr>
                </a:solidFill>
                <a:latin typeface="Abadi"/>
              </a:rPr>
              <a:t> tables in HTML content.</a:t>
            </a:r>
          </a:p>
          <a:p>
            <a:pPr>
              <a:lnSpc>
                <a:spcPct val="100000"/>
              </a:lnSpc>
              <a:spcBef>
                <a:spcPts val="1400"/>
              </a:spcBef>
            </a:pPr>
            <a:r>
              <a:rPr lang="en-US" sz="2200" dirty="0">
                <a:solidFill>
                  <a:schemeClr val="accent3">
                    <a:lumMod val="25000"/>
                  </a:schemeClr>
                </a:solidFill>
                <a:latin typeface="Abadi"/>
              </a:rPr>
              <a:t>Print and verify target table for data extraction. </a:t>
            </a:r>
          </a:p>
          <a:p>
            <a:pPr marL="0" indent="0">
              <a:lnSpc>
                <a:spcPct val="100000"/>
              </a:lnSpc>
              <a:spcBef>
                <a:spcPts val="1400"/>
              </a:spcBef>
              <a:buNone/>
            </a:pPr>
            <a:r>
              <a:rPr lang="en-US" sz="1200" dirty="0">
                <a:solidFill>
                  <a:schemeClr val="accent3">
                    <a:lumMod val="25000"/>
                  </a:schemeClr>
                </a:solidFill>
                <a:latin typeface="Abadi"/>
                <a:hlinkClick r:id="rId5"/>
              </a:rPr>
              <a:t>https://github.com/Pipbytes/IBM-Data-Science-Capstone-SpaceX/blob/main/SpaceX%20%20classification%20prediction/01b-spacex-data-collection-webscraping.ipynb</a:t>
            </a:r>
            <a:r>
              <a:rPr lang="en-US" sz="1200" dirty="0">
                <a:solidFill>
                  <a:schemeClr val="accent3">
                    <a:lumMod val="25000"/>
                  </a:schemeClr>
                </a:solidFill>
                <a:latin typeface="Abadi" panose="020B0604020104020204" pitchFamily="34" charset="0"/>
              </a:rPr>
              <a:t> </a:t>
            </a:r>
            <a:endParaRPr lang="en-US" sz="1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60989" y="181869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2050" name="Picture 2" descr="Uploaded image">
            <a:extLst>
              <a:ext uri="{FF2B5EF4-FFF2-40B4-BE49-F238E27FC236}">
                <a16:creationId xmlns:a16="http://schemas.microsoft.com/office/drawing/2014/main" id="{4AD3F947-1EE7-4D82-9735-A17C6DB267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989" y="1792288"/>
            <a:ext cx="5477022" cy="42332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5A6E439-40D2-3D8D-DAF4-1E23623DAA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37" t="2615" r="68823" b="24183"/>
          <a:stretch/>
        </p:blipFill>
        <p:spPr bwMode="auto">
          <a:xfrm>
            <a:off x="10086372" y="1818698"/>
            <a:ext cx="1433118" cy="2806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3847</TotalTime>
  <Words>2015</Words>
  <Application>Microsoft Macintosh PowerPoint</Application>
  <PresentationFormat>Widescreen</PresentationFormat>
  <Paragraphs>274</Paragraphs>
  <Slides>46</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Salt ..</cp:lastModifiedBy>
  <cp:revision>215</cp:revision>
  <dcterms:created xsi:type="dcterms:W3CDTF">2021-04-29T18:58:34Z</dcterms:created>
  <dcterms:modified xsi:type="dcterms:W3CDTF">2025-01-01T15:28:25Z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